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62" r:id="rId10"/>
    <p:sldId id="263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B7"/>
    <a:srgbClr val="3A003A"/>
    <a:srgbClr val="FFA3A3"/>
    <a:srgbClr val="FFCCCC"/>
    <a:srgbClr val="A1234D"/>
    <a:srgbClr val="C46200"/>
    <a:srgbClr val="C85100"/>
    <a:srgbClr val="FEBE8A"/>
    <a:srgbClr val="99FF66"/>
    <a:srgbClr val="FEC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354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AC0EB-FC95-4F1A-B28C-8E976C8B3DB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B85FE-092F-448A-BE23-78139A751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90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BB85FE-092F-448A-BE23-78139A75124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148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388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2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9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67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07449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9394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32429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1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82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30510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02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930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llfi.biz/" TargetMode="External"/><Relationship Id="rId2" Type="http://schemas.openxmlformats.org/officeDocument/2006/relationships/hyperlink" Target="https://studme.org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elitarium.ru/" TargetMode="External"/><Relationship Id="rId5" Type="http://schemas.openxmlformats.org/officeDocument/2006/relationships/hyperlink" Target="https://ru.routestofinance.com/" TargetMode="External"/><Relationship Id="rId4" Type="http://schemas.openxmlformats.org/officeDocument/2006/relationships/hyperlink" Target="https://economics.studi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599" y="3357062"/>
            <a:ext cx="9450371" cy="1463040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rgbClr val="0A082A"/>
                </a:solidFill>
              </a:rPr>
              <a:t>Кафедра: </a:t>
            </a:r>
            <a:r>
              <a:rPr lang="ru-RU" sz="2300" cap="none" dirty="0" smtClean="0">
                <a:solidFill>
                  <a:srgbClr val="0A082A"/>
                </a:solidFill>
              </a:rPr>
              <a:t>«Финансы и учет»</a:t>
            </a:r>
            <a:endParaRPr lang="ru-RU" sz="2300" dirty="0" smtClean="0">
              <a:solidFill>
                <a:srgbClr val="0A082A"/>
              </a:solidFill>
            </a:endParaRPr>
          </a:p>
          <a:p>
            <a:r>
              <a:rPr lang="ru-RU" sz="2300" dirty="0" smtClean="0">
                <a:solidFill>
                  <a:srgbClr val="0A082A"/>
                </a:solidFill>
              </a:rPr>
              <a:t>Дисциплина: </a:t>
            </a:r>
            <a:r>
              <a:rPr lang="ru-RU" sz="2300" cap="none" dirty="0" smtClean="0">
                <a:solidFill>
                  <a:srgbClr val="0A082A"/>
                </a:solidFill>
              </a:rPr>
              <a:t>«Корпоративные ценные бумаги»</a:t>
            </a:r>
            <a:endParaRPr lang="ru-RU" sz="2300" dirty="0" smtClean="0">
              <a:solidFill>
                <a:srgbClr val="0A082A"/>
              </a:solidFill>
            </a:endParaRPr>
          </a:p>
          <a:p>
            <a:r>
              <a:rPr lang="ru-RU" sz="2300" dirty="0" smtClean="0">
                <a:solidFill>
                  <a:srgbClr val="0A082A"/>
                </a:solidFill>
              </a:rPr>
              <a:t>Тема: «</a:t>
            </a:r>
            <a:r>
              <a:rPr lang="ru-RU" sz="2300" cap="none" dirty="0" smtClean="0">
                <a:solidFill>
                  <a:srgbClr val="0A082A"/>
                </a:solidFill>
              </a:rPr>
              <a:t>Европейские депозитарные расписки»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986" y="510207"/>
            <a:ext cx="3073139" cy="263003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71772" y="124113"/>
            <a:ext cx="7050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BD9C63"/>
                </a:solidFill>
              </a:rPr>
              <a:t>Казахский Национальный </a:t>
            </a:r>
            <a:r>
              <a:rPr lang="ru-RU" sz="1600" dirty="0">
                <a:solidFill>
                  <a:srgbClr val="BD9C63"/>
                </a:solidFill>
              </a:rPr>
              <a:t>У</a:t>
            </a:r>
            <a:r>
              <a:rPr lang="ru-RU" sz="1600" dirty="0" smtClean="0">
                <a:solidFill>
                  <a:srgbClr val="BD9C63"/>
                </a:solidFill>
              </a:rPr>
              <a:t>ниверситет имени аль-</a:t>
            </a:r>
            <a:r>
              <a:rPr lang="ru-RU" sz="1600" dirty="0" err="1" smtClean="0">
                <a:solidFill>
                  <a:srgbClr val="BD9C63"/>
                </a:solidFill>
              </a:rPr>
              <a:t>Фараби</a:t>
            </a:r>
            <a:endParaRPr lang="ru-RU" sz="1600" dirty="0">
              <a:solidFill>
                <a:srgbClr val="BD9C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9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8738" y="2823833"/>
            <a:ext cx="7880808" cy="81547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F0B3D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Спасибо за внимание!</a:t>
            </a:r>
            <a:endParaRPr lang="ru-RU" dirty="0">
              <a:solidFill>
                <a:srgbClr val="0F0B3D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479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1416" y="454793"/>
            <a:ext cx="59983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/>
              <a:t>Депозитарная </a:t>
            </a:r>
            <a:r>
              <a:rPr lang="ru-RU" sz="2400" b="1" i="1" dirty="0" smtClean="0"/>
              <a:t>расписка (ДР) </a:t>
            </a:r>
            <a:r>
              <a:rPr lang="ru-RU" sz="2400" dirty="0"/>
              <a:t>– это свободно обращающаяся на фондовом рынке </a:t>
            </a:r>
            <a:r>
              <a:rPr lang="ru-RU" sz="2400" dirty="0" smtClean="0"/>
              <a:t>производная ценная </a:t>
            </a:r>
            <a:r>
              <a:rPr lang="ru-RU" sz="2400" dirty="0"/>
              <a:t>бумага на акции иностранной компании, депонированные в крупном депозитарном банке, который выпустил расписки в форме сертификатов или в бездокументарной форме.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511" y="458353"/>
            <a:ext cx="4778007" cy="2789076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39700">
              <a:srgbClr val="EADBB4"/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Блок-схема: знак завершения 5"/>
          <p:cNvSpPr/>
          <p:nvPr/>
        </p:nvSpPr>
        <p:spPr>
          <a:xfrm>
            <a:off x="6659747" y="3749039"/>
            <a:ext cx="5431536" cy="2825496"/>
          </a:xfrm>
          <a:prstGeom prst="flowChartTerminator">
            <a:avLst/>
          </a:prstGeom>
          <a:solidFill>
            <a:srgbClr val="FFFF6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200" dirty="0"/>
              <a:t>Акции, выпущенные на фондовой бирже, </a:t>
            </a:r>
            <a:r>
              <a:rPr lang="ru-RU" sz="2200" b="1" i="1" dirty="0"/>
              <a:t>оцениваются в местной валюте и выплачиваются дивиденды в местной валюте</a:t>
            </a:r>
            <a:r>
              <a:rPr lang="ru-RU" sz="2200" dirty="0"/>
              <a:t>, что упрощает этот процесс для отечественных инвесторов, желающих купить акции в иностранной валюте.</a:t>
            </a:r>
          </a:p>
        </p:txBody>
      </p:sp>
      <p:sp>
        <p:nvSpPr>
          <p:cNvPr id="5" name="Пятиугольник 4"/>
          <p:cNvSpPr/>
          <p:nvPr/>
        </p:nvSpPr>
        <p:spPr>
          <a:xfrm>
            <a:off x="661416" y="3447287"/>
            <a:ext cx="6818376" cy="2322577"/>
          </a:xfrm>
          <a:prstGeom prst="homePlate">
            <a:avLst>
              <a:gd name="adj" fmla="val 31406"/>
            </a:avLst>
          </a:prstGeom>
          <a:solidFill>
            <a:srgbClr val="CCFF66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300" dirty="0"/>
              <a:t>Депозитарные расписки </a:t>
            </a:r>
            <a:r>
              <a:rPr lang="ru-RU" sz="2300" dirty="0" smtClean="0"/>
              <a:t>выдаются</a:t>
            </a:r>
          </a:p>
          <a:p>
            <a:pPr algn="just"/>
            <a:r>
              <a:rPr lang="ru-RU" sz="2300" b="1" dirty="0" smtClean="0"/>
              <a:t>инвестиционными </a:t>
            </a:r>
            <a:r>
              <a:rPr lang="ru-RU" sz="2300" b="1" dirty="0"/>
              <a:t>банками </a:t>
            </a:r>
            <a:r>
              <a:rPr lang="ru-RU" sz="2300" dirty="0"/>
              <a:t>в процессе покупки акций в иностранной компании, группируя их в </a:t>
            </a:r>
            <a:r>
              <a:rPr lang="ru-RU" sz="2300" b="1" dirty="0"/>
              <a:t>пакеты</a:t>
            </a:r>
            <a:r>
              <a:rPr lang="ru-RU" sz="2300" dirty="0"/>
              <a:t> </a:t>
            </a:r>
            <a:r>
              <a:rPr lang="ru-RU" sz="2300" b="1" dirty="0" smtClean="0"/>
              <a:t>(10 </a:t>
            </a:r>
            <a:r>
              <a:rPr lang="ru-RU" sz="2300" b="1" dirty="0"/>
              <a:t>акций на пакет) </a:t>
            </a:r>
            <a:r>
              <a:rPr lang="ru-RU" sz="2300" dirty="0"/>
              <a:t>и </a:t>
            </a:r>
            <a:r>
              <a:rPr lang="ru-RU" sz="2300" i="1" dirty="0"/>
              <a:t>выдавая каждый пакет в качестве </a:t>
            </a:r>
            <a:r>
              <a:rPr lang="ru-RU" sz="2300" b="1" i="1" dirty="0"/>
              <a:t>депозитарной расписки </a:t>
            </a:r>
            <a:r>
              <a:rPr lang="ru-RU" sz="2300" i="1" dirty="0"/>
              <a:t>на местной фондовой </a:t>
            </a:r>
            <a:r>
              <a:rPr lang="ru-RU" sz="2300" i="1" dirty="0" smtClean="0"/>
              <a:t>биржи</a:t>
            </a:r>
            <a:r>
              <a:rPr lang="ru-RU" sz="23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807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27900" y="258954"/>
            <a:ext cx="11170764" cy="960120"/>
          </a:xfrm>
          <a:prstGeom prst="roundRect">
            <a:avLst/>
          </a:prstGeom>
          <a:solidFill>
            <a:schemeClr val="bg1">
              <a:lumMod val="25000"/>
              <a:lumOff val="75000"/>
            </a:schemeClr>
          </a:solidFill>
          <a:ln w="28575"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ВИДЫ ДЕПОЗИТАРНЫХ РАСПИСОК</a:t>
            </a:r>
            <a:endParaRPr lang="ru-RU" sz="2400" b="1" dirty="0">
              <a:solidFill>
                <a:schemeClr val="bg1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3" name="Табличка 2"/>
          <p:cNvSpPr/>
          <p:nvPr/>
        </p:nvSpPr>
        <p:spPr>
          <a:xfrm>
            <a:off x="372357" y="1734530"/>
            <a:ext cx="3497345" cy="942680"/>
          </a:xfrm>
          <a:prstGeom prst="plaqu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2"/>
                </a:solidFill>
              </a:rPr>
              <a:t>ADR</a:t>
            </a:r>
            <a:endParaRPr lang="ru-RU" sz="2200" b="1" dirty="0">
              <a:solidFill>
                <a:schemeClr val="bg2"/>
              </a:solidFill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372357" y="3180219"/>
            <a:ext cx="3497345" cy="2984911"/>
          </a:xfrm>
          <a:prstGeom prst="round2DiagRect">
            <a:avLst/>
          </a:prstGeom>
          <a:ln w="19050">
            <a:solidFill>
              <a:schemeClr val="tx1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Американские депозитарные </a:t>
            </a:r>
            <a:r>
              <a:rPr lang="ru-RU" sz="2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расписки </a:t>
            </a:r>
            <a:r>
              <a:rPr lang="ru-RU" sz="2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об­ращаются </a:t>
            </a:r>
            <a:r>
              <a:rPr lang="ru-RU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основных биржах США и внебиржевом рынке, деноминированы в </a:t>
            </a:r>
            <a:r>
              <a:rPr lang="en-US" sz="2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 </a:t>
            </a:r>
            <a:r>
              <a:rPr lang="ru-RU" sz="2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регулируются законодательством США.</a:t>
            </a:r>
          </a:p>
        </p:txBody>
      </p:sp>
      <p:sp>
        <p:nvSpPr>
          <p:cNvPr id="5" name="Табличка 4"/>
          <p:cNvSpPr/>
          <p:nvPr/>
        </p:nvSpPr>
        <p:spPr>
          <a:xfrm>
            <a:off x="4418809" y="1728306"/>
            <a:ext cx="3388937" cy="942680"/>
          </a:xfrm>
          <a:prstGeom prst="plaqu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2"/>
                </a:solidFill>
              </a:rPr>
              <a:t>E</a:t>
            </a:r>
            <a:r>
              <a:rPr lang="en-US" sz="2200" b="1" dirty="0" smtClean="0">
                <a:solidFill>
                  <a:schemeClr val="bg2"/>
                </a:solidFill>
              </a:rPr>
              <a:t>DR</a:t>
            </a:r>
            <a:endParaRPr lang="ru-RU" sz="2200" b="1" dirty="0">
              <a:solidFill>
                <a:schemeClr val="bg2"/>
              </a:solidFill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8356853" y="1728306"/>
            <a:ext cx="3370090" cy="942680"/>
          </a:xfrm>
          <a:prstGeom prst="plaqu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bg2"/>
                </a:solidFill>
              </a:rPr>
              <a:t>G</a:t>
            </a:r>
            <a:r>
              <a:rPr lang="en-US" sz="2200" b="1" dirty="0" smtClean="0">
                <a:solidFill>
                  <a:schemeClr val="bg2"/>
                </a:solidFill>
              </a:rPr>
              <a:t>DR</a:t>
            </a:r>
            <a:endParaRPr lang="ru-RU" sz="2200" b="1" dirty="0">
              <a:solidFill>
                <a:schemeClr val="bg2"/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4418810" y="3180218"/>
            <a:ext cx="3388937" cy="2984912"/>
          </a:xfrm>
          <a:prstGeom prst="round2DiagRect">
            <a:avLst/>
          </a:prstGeom>
          <a:ln w="19050"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Европейские депозитарные </a:t>
            </a:r>
            <a:r>
              <a:rPr lang="ru-RU" sz="21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расписки </a:t>
            </a:r>
            <a:r>
              <a:rPr lang="ru-RU" sz="21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предоставляют </a:t>
            </a:r>
            <a:r>
              <a:rPr lang="ru-RU" sz="21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европейским инвесторам локальные акции неевропейских </a:t>
            </a:r>
            <a:r>
              <a:rPr lang="ru-RU" sz="21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компаний.</a:t>
            </a:r>
            <a:endParaRPr lang="ru-RU" sz="21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8295586" y="3180218"/>
            <a:ext cx="3431357" cy="2984912"/>
          </a:xfrm>
          <a:prstGeom prst="round2DiagRect">
            <a:avLst/>
          </a:prstGeom>
          <a:ln w="19050"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Глобальные депозитарные </a:t>
            </a:r>
            <a:r>
              <a:rPr lang="ru-RU" sz="2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расписки – </a:t>
            </a:r>
            <a:r>
              <a:rPr lang="ru-RU" sz="2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</a:t>
            </a:r>
            <a:r>
              <a:rPr lang="ru-RU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де­позитарный сертификат, подтверждающий право на акции иностранной компании и обращающийся на </a:t>
            </a:r>
            <a:r>
              <a:rPr lang="ru-RU" sz="20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мировых рынках капитала.</a:t>
            </a:r>
            <a:endParaRPr lang="ru-RU" sz="20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904212" y="1209365"/>
            <a:ext cx="433633" cy="590872"/>
          </a:xfrm>
          <a:prstGeom prst="downArrow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1904212" y="2650497"/>
            <a:ext cx="433633" cy="590872"/>
          </a:xfrm>
          <a:prstGeom prst="downArrow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9825080" y="2650497"/>
            <a:ext cx="433633" cy="590872"/>
          </a:xfrm>
          <a:prstGeom prst="downArrow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898813" y="2650497"/>
            <a:ext cx="433633" cy="590872"/>
          </a:xfrm>
          <a:prstGeom prst="downArrow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9825081" y="1209365"/>
            <a:ext cx="433633" cy="590872"/>
          </a:xfrm>
          <a:prstGeom prst="downArrow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898812" y="1209365"/>
            <a:ext cx="433633" cy="590872"/>
          </a:xfrm>
          <a:prstGeom prst="downArrow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54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1299" y="369342"/>
            <a:ext cx="107559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/>
              <a:t>Европейская депозитарная расписка </a:t>
            </a:r>
            <a:r>
              <a:rPr lang="ru-RU" sz="2400" b="1" i="1" dirty="0" smtClean="0"/>
              <a:t>(</a:t>
            </a:r>
            <a:r>
              <a:rPr lang="ru-RU" sz="2400" b="1" i="1" dirty="0" err="1" smtClean="0"/>
              <a:t>European</a:t>
            </a:r>
            <a:r>
              <a:rPr lang="ru-RU" sz="2400" b="1" i="1" dirty="0" smtClean="0"/>
              <a:t> </a:t>
            </a:r>
            <a:r>
              <a:rPr lang="ru-RU" sz="2400" b="1" i="1" dirty="0" err="1"/>
              <a:t>Depository</a:t>
            </a:r>
            <a:r>
              <a:rPr lang="ru-RU" sz="2400" b="1" i="1" dirty="0"/>
              <a:t> </a:t>
            </a:r>
            <a:r>
              <a:rPr lang="ru-RU" sz="2400" b="1" i="1" dirty="0" err="1" smtClean="0"/>
              <a:t>Receipt</a:t>
            </a:r>
            <a:r>
              <a:rPr lang="ru-RU" sz="2400" b="1" i="1" dirty="0" smtClean="0"/>
              <a:t> = EDR) </a:t>
            </a:r>
            <a:r>
              <a:rPr lang="ru-RU" sz="2400" dirty="0" smtClean="0"/>
              <a:t>– переводная </a:t>
            </a:r>
            <a:r>
              <a:rPr lang="ru-RU" sz="2400" dirty="0"/>
              <a:t>ценная бумага, которая выпущена европейским банком, представляющая ценные бумаги, торгующиеся на биржах за пределами родной страны банка.</a:t>
            </a:r>
          </a:p>
        </p:txBody>
      </p:sp>
      <p:sp>
        <p:nvSpPr>
          <p:cNvPr id="3" name="Блок-схема: документ 2"/>
          <p:cNvSpPr/>
          <p:nvPr/>
        </p:nvSpPr>
        <p:spPr>
          <a:xfrm>
            <a:off x="691299" y="2023830"/>
            <a:ext cx="6925559" cy="978913"/>
          </a:xfrm>
          <a:prstGeom prst="flowChartDocument">
            <a:avLst/>
          </a:prstGeom>
          <a:solidFill>
            <a:srgbClr val="66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Об­ращаются </a:t>
            </a:r>
            <a:r>
              <a:rPr lang="ru-RU" sz="2200" dirty="0"/>
              <a:t>на европейских, обычно на </a:t>
            </a:r>
            <a:r>
              <a:rPr lang="ru-RU" sz="2200" b="1" dirty="0" smtClean="0"/>
              <a:t>Лондонской </a:t>
            </a:r>
            <a:r>
              <a:rPr lang="ru-RU" sz="2200" b="1" dirty="0"/>
              <a:t>и </a:t>
            </a:r>
            <a:r>
              <a:rPr lang="ru-RU" sz="2200" b="1" dirty="0" smtClean="0"/>
              <a:t>Люксембургской</a:t>
            </a:r>
            <a:r>
              <a:rPr lang="ru-RU" sz="2200" dirty="0" smtClean="0"/>
              <a:t>, биржах;</a:t>
            </a:r>
            <a:endParaRPr lang="ru-RU" sz="2200" dirty="0"/>
          </a:p>
        </p:txBody>
      </p:sp>
      <p:sp>
        <p:nvSpPr>
          <p:cNvPr id="4" name="Блок-схема: ссылка на другую страницу 3"/>
          <p:cNvSpPr/>
          <p:nvPr/>
        </p:nvSpPr>
        <p:spPr>
          <a:xfrm>
            <a:off x="5279011" y="2959279"/>
            <a:ext cx="6542201" cy="900397"/>
          </a:xfrm>
          <a:prstGeom prst="flowChartOffpageConnector">
            <a:avLst/>
          </a:prstGeom>
          <a:solidFill>
            <a:srgbClr val="FEBE8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Де­номинированы </a:t>
            </a:r>
            <a:r>
              <a:rPr lang="ru-RU" sz="2200" dirty="0"/>
              <a:t>в </a:t>
            </a:r>
            <a:r>
              <a:rPr lang="ru-RU" sz="2200" b="1" dirty="0" smtClean="0"/>
              <a:t>евро</a:t>
            </a:r>
            <a:r>
              <a:rPr lang="ru-RU" sz="2200" dirty="0" smtClean="0"/>
              <a:t>;</a:t>
            </a:r>
            <a:endParaRPr lang="ru-RU" sz="2200" dirty="0"/>
          </a:p>
        </p:txBody>
      </p:sp>
      <p:sp>
        <p:nvSpPr>
          <p:cNvPr id="5" name="Блок-схема: ручной ввод 4"/>
          <p:cNvSpPr/>
          <p:nvPr/>
        </p:nvSpPr>
        <p:spPr>
          <a:xfrm flipH="1">
            <a:off x="691299" y="3726881"/>
            <a:ext cx="7764544" cy="1121792"/>
          </a:xfrm>
          <a:prstGeom prst="flowChartManualInpu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Их </a:t>
            </a:r>
            <a:r>
              <a:rPr lang="ru-RU" sz="2200" dirty="0"/>
              <a:t>обращение осуществляется через </a:t>
            </a:r>
            <a:r>
              <a:rPr lang="ru-RU" sz="2200" b="1" dirty="0"/>
              <a:t>клиринговые системы </a:t>
            </a:r>
            <a:r>
              <a:rPr lang="ru-RU" sz="2200" b="1" dirty="0" err="1"/>
              <a:t>Euroclear</a:t>
            </a:r>
            <a:r>
              <a:rPr lang="ru-RU" sz="2200" b="1" dirty="0"/>
              <a:t> и </a:t>
            </a:r>
            <a:r>
              <a:rPr lang="ru-RU" sz="2200" b="1" dirty="0" err="1" smtClean="0"/>
              <a:t>Clearsystem</a:t>
            </a:r>
            <a:r>
              <a:rPr lang="ru-RU" sz="2200" dirty="0" smtClean="0"/>
              <a:t>.</a:t>
            </a:r>
            <a:endParaRPr lang="ru-RU" sz="2200" dirty="0"/>
          </a:p>
        </p:txBody>
      </p:sp>
      <p:sp>
        <p:nvSpPr>
          <p:cNvPr id="6" name="Прямоугольник с двумя усеченными соседними углами 5"/>
          <p:cNvSpPr/>
          <p:nvPr/>
        </p:nvSpPr>
        <p:spPr>
          <a:xfrm>
            <a:off x="3355942" y="4996206"/>
            <a:ext cx="8465270" cy="1508289"/>
          </a:xfrm>
          <a:prstGeom prst="snip2SameRect">
            <a:avLst/>
          </a:prstGeom>
          <a:solidFill>
            <a:srgbClr val="99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/>
              <a:t>И</a:t>
            </a:r>
            <a:r>
              <a:rPr lang="ru-RU" sz="2200" dirty="0" smtClean="0"/>
              <a:t>нвесторы</a:t>
            </a:r>
            <a:r>
              <a:rPr lang="ru-RU" sz="2200" dirty="0"/>
              <a:t>, вложившие свои средства в </a:t>
            </a:r>
            <a:r>
              <a:rPr lang="ru-RU" sz="2200" dirty="0" smtClean="0"/>
              <a:t>EDR наделены </a:t>
            </a:r>
            <a:r>
              <a:rPr lang="ru-RU" sz="2200" b="1" dirty="0" smtClean="0"/>
              <a:t>правом на получение доходов в виде дивидендов и прирост капитала</a:t>
            </a:r>
            <a:r>
              <a:rPr lang="ru-RU" sz="2200" dirty="0" smtClean="0"/>
              <a:t>, </a:t>
            </a:r>
            <a:r>
              <a:rPr lang="ru-RU" sz="2200" dirty="0"/>
              <a:t>как и </a:t>
            </a:r>
            <a:r>
              <a:rPr lang="ru-RU" sz="2200" dirty="0" smtClean="0"/>
              <a:t>те, </a:t>
            </a:r>
            <a:r>
              <a:rPr lang="ru-RU" sz="2200" dirty="0"/>
              <a:t>которые приобрели </a:t>
            </a:r>
            <a:r>
              <a:rPr lang="ru-RU" sz="2200" dirty="0" smtClean="0"/>
              <a:t>обыкновенные </a:t>
            </a:r>
            <a:r>
              <a:rPr lang="ru-RU" sz="2200" dirty="0"/>
              <a:t>акции той же самой компании.</a:t>
            </a:r>
          </a:p>
        </p:txBody>
      </p:sp>
      <p:sp>
        <p:nvSpPr>
          <p:cNvPr id="7" name="Стрелка углом вверх 6"/>
          <p:cNvSpPr/>
          <p:nvPr/>
        </p:nvSpPr>
        <p:spPr>
          <a:xfrm flipV="1">
            <a:off x="7678131" y="2250850"/>
            <a:ext cx="1555423" cy="633435"/>
          </a:xfrm>
          <a:prstGeom prst="bent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углом вверх 7"/>
          <p:cNvSpPr/>
          <p:nvPr/>
        </p:nvSpPr>
        <p:spPr>
          <a:xfrm flipH="1" flipV="1">
            <a:off x="3629320" y="3172400"/>
            <a:ext cx="1555423" cy="589971"/>
          </a:xfrm>
          <a:prstGeom prst="bent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углом вверх 8"/>
          <p:cNvSpPr/>
          <p:nvPr/>
        </p:nvSpPr>
        <p:spPr>
          <a:xfrm rot="16200000" flipH="1" flipV="1">
            <a:off x="2348844" y="5160676"/>
            <a:ext cx="1112363" cy="633435"/>
          </a:xfrm>
          <a:prstGeom prst="bent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9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7072" y="414778"/>
            <a:ext cx="5363852" cy="61651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428920" y="980380"/>
            <a:ext cx="5260156" cy="1291473"/>
          </a:xfrm>
          <a:prstGeom prst="snip2DiagRect">
            <a:avLst/>
          </a:prstGeom>
          <a:solidFill>
            <a:srgbClr val="FFA34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привлечение дополнительного капитала для реализации инвестиционных проектов;</a:t>
            </a: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428920" y="2375550"/>
            <a:ext cx="5260156" cy="1291473"/>
          </a:xfrm>
          <a:prstGeom prst="snip2Diag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900" dirty="0"/>
              <a:t>создание имиджа у иностранных и отечественных инвесторов, </a:t>
            </a:r>
            <a:r>
              <a:rPr lang="ru-RU" sz="1900" dirty="0" smtClean="0"/>
              <a:t>т.к. </a:t>
            </a:r>
            <a:r>
              <a:rPr lang="ru-RU" sz="1900" dirty="0"/>
              <a:t>депозитарные расписки на акции компании выпускает всемирно известный и надежный банк;</a:t>
            </a: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428920" y="3770720"/>
            <a:ext cx="5260156" cy="1291473"/>
          </a:xfrm>
          <a:prstGeom prst="snip2DiagRect">
            <a:avLst/>
          </a:prstGeom>
          <a:solidFill>
            <a:srgbClr val="FFA34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рост курсовой стоимости акций на внутреннем рынке вследствие возрастания спроса на эти акции;</a:t>
            </a: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428920" y="5165888"/>
            <a:ext cx="5260156" cy="1291473"/>
          </a:xfrm>
          <a:prstGeom prst="snip2DiagRect">
            <a:avLst/>
          </a:prstGeom>
          <a:solidFill>
            <a:srgbClr val="CC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расширение круга инвесторов, привлечение зарубежных портфельных инвесторов.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920" y="495420"/>
            <a:ext cx="5260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glow rad="228600">
                    <a:srgbClr val="CC99FF">
                      <a:alpha val="40000"/>
                    </a:srgbClr>
                  </a:glow>
                </a:effectLst>
              </a:rPr>
              <a:t>ПРЕИМУЩЕСТВА </a:t>
            </a:r>
            <a:r>
              <a:rPr lang="en-US" sz="2000" b="1" dirty="0" smtClean="0">
                <a:effectLst>
                  <a:glow rad="228600">
                    <a:srgbClr val="CC99FF">
                      <a:alpha val="40000"/>
                    </a:srgbClr>
                  </a:glow>
                </a:effectLst>
              </a:rPr>
              <a:t>EDR</a:t>
            </a:r>
            <a:r>
              <a:rPr lang="ru-RU" sz="2000" b="1" dirty="0" smtClean="0">
                <a:effectLst>
                  <a:glow rad="228600">
                    <a:srgbClr val="CC99FF">
                      <a:alpha val="40000"/>
                    </a:srgbClr>
                  </a:glow>
                </a:effectLst>
              </a:rPr>
              <a:t> ДЛЯ ЭМИТЕНТА:</a:t>
            </a:r>
            <a:endParaRPr lang="ru-RU" sz="2000" b="1" dirty="0">
              <a:effectLst>
                <a:glow rad="228600">
                  <a:srgbClr val="CC99FF">
                    <a:alpha val="40000"/>
                  </a:srgbClr>
                </a:glo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11798" y="414778"/>
            <a:ext cx="5363852" cy="616513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506063" y="495420"/>
            <a:ext cx="51753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ПРЕИМУЩЕСТВА </a:t>
            </a:r>
            <a:r>
              <a:rPr lang="en-US" sz="2000" b="1" dirty="0" smtClean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EDR </a:t>
            </a:r>
            <a:r>
              <a:rPr lang="ru-RU" sz="2000" b="1" dirty="0" smtClean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ДЛЯ ИНВЕСТОРА:</a:t>
            </a:r>
            <a:endParaRPr lang="ru-RU" sz="2000" b="1" dirty="0">
              <a:effectLst>
                <a:glow rad="228600">
                  <a:srgbClr val="FFFF00">
                    <a:alpha val="40000"/>
                  </a:srgbClr>
                </a:glow>
              </a:effectLst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506065" y="976172"/>
            <a:ext cx="5175315" cy="1295681"/>
          </a:xfrm>
          <a:prstGeom prst="round2Diag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2000" dirty="0"/>
              <a:t>возможность более глубокой диверсификации портфеля ценных бумаг;</a:t>
            </a: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506065" y="2371342"/>
            <a:ext cx="5175315" cy="1295681"/>
          </a:xfrm>
          <a:prstGeom prst="round2DiagRect">
            <a:avLst/>
          </a:prstGeom>
          <a:solidFill>
            <a:srgbClr val="FFFF6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доступ через Е</a:t>
            </a:r>
            <a:r>
              <a:rPr lang="ru-RU" sz="2000" dirty="0" smtClean="0"/>
              <a:t>DR </a:t>
            </a:r>
            <a:r>
              <a:rPr lang="ru-RU" sz="2000" dirty="0"/>
              <a:t>к акциям зарубежных компаний;</a:t>
            </a: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6506064" y="3766512"/>
            <a:ext cx="5175315" cy="1295681"/>
          </a:xfrm>
          <a:prstGeom prst="round2DiagRect">
            <a:avLst/>
          </a:prstGeom>
          <a:solidFill>
            <a:srgbClr val="99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возможность получить высокий доход на росте курсовой стоимости акций компаний из развивающихся стран;</a:t>
            </a: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6506063" y="5173210"/>
            <a:ext cx="5175315" cy="1295681"/>
          </a:xfrm>
          <a:prstGeom prst="round2DiagRect">
            <a:avLst/>
          </a:prstGeom>
          <a:solidFill>
            <a:srgbClr val="FFFF6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снижение рисков инвестирования в связи с несинхронным развитием фондовых рынков в разных странах.</a:t>
            </a:r>
          </a:p>
        </p:txBody>
      </p:sp>
    </p:spTree>
    <p:extLst>
      <p:ext uri="{BB962C8B-B14F-4D97-AF65-F5344CB8AC3E}">
        <p14:creationId xmlns:p14="http://schemas.microsoft.com/office/powerpoint/2010/main" val="1423207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4" grpId="0" animBg="1"/>
      <p:bldP spid="5" grpId="0" animBg="1"/>
      <p:bldP spid="6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7009" y="404907"/>
            <a:ext cx="108219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Инвесторы, </a:t>
            </a:r>
            <a:r>
              <a:rPr lang="ru-RU" sz="2400" dirty="0" smtClean="0"/>
              <a:t>торгующие EDR, также </a:t>
            </a:r>
            <a:r>
              <a:rPr lang="ru-RU" sz="2400" dirty="0"/>
              <a:t>должны </a:t>
            </a:r>
            <a:r>
              <a:rPr lang="ru-RU" sz="2400" dirty="0" smtClean="0"/>
              <a:t>учитывать </a:t>
            </a:r>
            <a:r>
              <a:rPr lang="ru-RU" sz="2400" b="1" i="1" dirty="0" smtClean="0"/>
              <a:t>риски</a:t>
            </a:r>
            <a:r>
              <a:rPr lang="ru-RU" sz="2400" dirty="0" smtClean="0"/>
              <a:t>, которые </a:t>
            </a:r>
            <a:r>
              <a:rPr lang="ru-RU" sz="2400" dirty="0"/>
              <a:t>могут повлиять на их прибыльность: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1131216" y="1653172"/>
            <a:ext cx="4637989" cy="636645"/>
          </a:xfrm>
          <a:prstGeom prst="homePlat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Валютный риск</a:t>
            </a:r>
            <a:endParaRPr lang="ru-RU" sz="24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23727" y="1083019"/>
            <a:ext cx="5684363" cy="177695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2"/>
                </a:solidFill>
              </a:rPr>
              <a:t>ДР должны </a:t>
            </a:r>
            <a:r>
              <a:rPr lang="ru-RU" sz="2000" dirty="0">
                <a:solidFill>
                  <a:schemeClr val="bg2"/>
                </a:solidFill>
              </a:rPr>
              <a:t>быть в какой-то момент конвертированы в </a:t>
            </a:r>
            <a:r>
              <a:rPr lang="ru-RU" sz="2000" dirty="0" smtClean="0">
                <a:solidFill>
                  <a:schemeClr val="bg2"/>
                </a:solidFill>
              </a:rPr>
              <a:t>нац. </a:t>
            </a:r>
            <a:r>
              <a:rPr lang="ru-RU" sz="2000" dirty="0">
                <a:solidFill>
                  <a:schemeClr val="bg2"/>
                </a:solidFill>
              </a:rPr>
              <a:t>валюту, что означает что динамика валют может существенно повлиять на ценообразование и дивидендную доходность.</a:t>
            </a:r>
          </a:p>
        </p:txBody>
      </p:sp>
      <p:sp>
        <p:nvSpPr>
          <p:cNvPr id="5" name="Пятиугольник 4"/>
          <p:cNvSpPr/>
          <p:nvPr/>
        </p:nvSpPr>
        <p:spPr>
          <a:xfrm flipH="1">
            <a:off x="6796719" y="3538083"/>
            <a:ext cx="4468311" cy="673231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Политический риск</a:t>
            </a:r>
            <a:endParaRPr lang="ru-RU" sz="2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07009" y="2989365"/>
            <a:ext cx="5986023" cy="177066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2"/>
                </a:solidFill>
              </a:rPr>
              <a:t>ДР представляют </a:t>
            </a:r>
            <a:r>
              <a:rPr lang="ru-RU" sz="2000" dirty="0">
                <a:solidFill>
                  <a:schemeClr val="bg2"/>
                </a:solidFill>
              </a:rPr>
              <a:t>собой долю участия в международных </a:t>
            </a:r>
            <a:r>
              <a:rPr lang="ru-RU" sz="2000" dirty="0" smtClean="0">
                <a:solidFill>
                  <a:schemeClr val="bg2"/>
                </a:solidFill>
              </a:rPr>
              <a:t>акциях</a:t>
            </a:r>
            <a:r>
              <a:rPr lang="en-US" sz="2000" dirty="0" smtClean="0">
                <a:solidFill>
                  <a:schemeClr val="bg2"/>
                </a:solidFill>
              </a:rPr>
              <a:t> – </a:t>
            </a:r>
            <a:r>
              <a:rPr lang="ru-RU" sz="2000" dirty="0" smtClean="0">
                <a:solidFill>
                  <a:schemeClr val="bg2"/>
                </a:solidFill>
              </a:rPr>
              <a:t>они </a:t>
            </a:r>
            <a:r>
              <a:rPr lang="ru-RU" sz="2000" dirty="0">
                <a:solidFill>
                  <a:schemeClr val="bg2"/>
                </a:solidFill>
              </a:rPr>
              <a:t>могут подвергаться международным факторам риска, таким как политические риски, особенно потому, что они обычно ориентированы на развивающиеся рынки.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7994" y="4889426"/>
            <a:ext cx="5590096" cy="170933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2"/>
                </a:solidFill>
              </a:rPr>
              <a:t>ДР не </a:t>
            </a:r>
            <a:r>
              <a:rPr lang="ru-RU" sz="2000" dirty="0">
                <a:solidFill>
                  <a:schemeClr val="bg2"/>
                </a:solidFill>
              </a:rPr>
              <a:t>могут торговаться так часто, как иностранная акция, а это означает, что инвесторы могут с трудом покупать или продавать по справедливой цене, особенно когда рынок движется резко ниже.</a:t>
            </a:r>
          </a:p>
        </p:txBody>
      </p:sp>
      <p:sp>
        <p:nvSpPr>
          <p:cNvPr id="8" name="Пятиугольник 7"/>
          <p:cNvSpPr/>
          <p:nvPr/>
        </p:nvSpPr>
        <p:spPr>
          <a:xfrm>
            <a:off x="1131217" y="5425772"/>
            <a:ext cx="4637988" cy="636645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Риск ликвидности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00006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50"/>
                            </p:stCondLst>
                            <p:childTnLst>
                              <p:par>
                                <p:cTn id="31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8730" y="377072"/>
            <a:ext cx="5920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Механизм выпуска и обращения </a:t>
            </a:r>
            <a:r>
              <a:rPr lang="en-US" sz="2400" b="1" i="1" dirty="0" smtClean="0"/>
              <a:t>EDR</a:t>
            </a:r>
            <a:endParaRPr lang="ru-RU" sz="2400" b="1" i="1" dirty="0"/>
          </a:p>
        </p:txBody>
      </p:sp>
      <p:sp>
        <p:nvSpPr>
          <p:cNvPr id="3" name="Прямоугольник с одним вырезанным углом 2"/>
          <p:cNvSpPr/>
          <p:nvPr/>
        </p:nvSpPr>
        <p:spPr>
          <a:xfrm>
            <a:off x="678730" y="914400"/>
            <a:ext cx="10859678" cy="980390"/>
          </a:xfrm>
          <a:prstGeom prst="snip1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/>
              <a:t>1.</a:t>
            </a:r>
            <a:r>
              <a:rPr lang="ru-RU" sz="2000" dirty="0" smtClean="0"/>
              <a:t> Перед </a:t>
            </a:r>
            <a:r>
              <a:rPr lang="ru-RU" sz="2000" dirty="0"/>
              <a:t>выпуском спонсируемых </a:t>
            </a:r>
            <a:r>
              <a:rPr lang="ru-RU" sz="2000" dirty="0" smtClean="0"/>
              <a:t>ЕDR </a:t>
            </a:r>
            <a:r>
              <a:rPr lang="ru-RU" sz="2000" dirty="0"/>
              <a:t>между </a:t>
            </a:r>
            <a:r>
              <a:rPr lang="ru-RU" sz="2000" i="1" dirty="0"/>
              <a:t>компанией-эмитентом и банком-депозитарием </a:t>
            </a:r>
            <a:r>
              <a:rPr lang="ru-RU" sz="2000" dirty="0"/>
              <a:t>подписывается </a:t>
            </a:r>
            <a:r>
              <a:rPr lang="ru-RU" sz="2000" b="1" i="1" dirty="0"/>
              <a:t>депозитарный договор</a:t>
            </a:r>
            <a:r>
              <a:rPr lang="ru-RU" sz="2000" dirty="0"/>
              <a:t>, фиксирующий все условия выпуска </a:t>
            </a:r>
            <a:r>
              <a:rPr lang="ru-RU" sz="2000" dirty="0" smtClean="0"/>
              <a:t>ЕDR </a:t>
            </a:r>
            <a:r>
              <a:rPr lang="ru-RU" sz="2000" dirty="0"/>
              <a:t>и функции каждой стороны.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678730" y="2083572"/>
            <a:ext cx="10859678" cy="951859"/>
          </a:xfrm>
          <a:prstGeom prst="round2DiagRect">
            <a:avLst/>
          </a:prstGeom>
          <a:ln w="1905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/>
              <a:t>2.</a:t>
            </a:r>
            <a:r>
              <a:rPr lang="ru-RU" sz="2000" dirty="0" smtClean="0"/>
              <a:t> Под </a:t>
            </a:r>
            <a:r>
              <a:rPr lang="ru-RU" sz="2000" dirty="0"/>
              <a:t>выпуск </a:t>
            </a:r>
            <a:r>
              <a:rPr lang="ru-RU" sz="2000" dirty="0" smtClean="0"/>
              <a:t>ЕDR </a:t>
            </a:r>
            <a:r>
              <a:rPr lang="ru-RU" sz="2000" i="1" dirty="0"/>
              <a:t>компания-эмитент</a:t>
            </a:r>
            <a:r>
              <a:rPr lang="ru-RU" sz="2000" dirty="0"/>
              <a:t> осуществляет эмиссию акций и передает их на ответственное хранение </a:t>
            </a:r>
            <a:r>
              <a:rPr lang="ru-RU" sz="2000" b="1" i="1" dirty="0" smtClean="0"/>
              <a:t>банку-</a:t>
            </a:r>
            <a:r>
              <a:rPr lang="ru-RU" sz="2000" b="1" i="1" dirty="0" err="1" smtClean="0"/>
              <a:t>кастодиану</a:t>
            </a:r>
            <a:r>
              <a:rPr lang="ru-RU" sz="2000" dirty="0" smtClean="0"/>
              <a:t>, </a:t>
            </a:r>
            <a:r>
              <a:rPr lang="ru-RU" sz="2000" dirty="0"/>
              <a:t>или непосредственно </a:t>
            </a:r>
            <a:r>
              <a:rPr lang="ru-RU" sz="2000" b="1" i="1" dirty="0"/>
              <a:t>банку-депозитарию</a:t>
            </a:r>
            <a:r>
              <a:rPr lang="ru-RU" sz="2000" dirty="0"/>
              <a:t>, который будет выпускать </a:t>
            </a:r>
            <a:r>
              <a:rPr lang="ru-RU" sz="2000" dirty="0" smtClean="0"/>
              <a:t>ЕDR</a:t>
            </a:r>
            <a:r>
              <a:rPr lang="ru-RU" sz="2000" dirty="0"/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5353" y="3308808"/>
            <a:ext cx="4637987" cy="324282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bg2"/>
                </a:solidFill>
              </a:rPr>
              <a:t>Ф</a:t>
            </a:r>
            <a:r>
              <a:rPr lang="ru-RU" b="1" dirty="0" smtClean="0">
                <a:solidFill>
                  <a:schemeClr val="bg2"/>
                </a:solidFill>
              </a:rPr>
              <a:t>ункции банка-</a:t>
            </a:r>
            <a:r>
              <a:rPr lang="ru-RU" b="1" dirty="0" err="1" smtClean="0">
                <a:solidFill>
                  <a:schemeClr val="bg2"/>
                </a:solidFill>
              </a:rPr>
              <a:t>кастодиана</a:t>
            </a:r>
            <a:r>
              <a:rPr lang="ru-RU" b="1" dirty="0" smtClean="0">
                <a:solidFill>
                  <a:schemeClr val="bg2"/>
                </a:solidFill>
              </a:rPr>
              <a:t> по </a:t>
            </a:r>
            <a:r>
              <a:rPr lang="ru-RU" b="1" dirty="0">
                <a:solidFill>
                  <a:schemeClr val="bg2"/>
                </a:solidFill>
              </a:rPr>
              <a:t>программе </a:t>
            </a:r>
            <a:r>
              <a:rPr lang="ru-RU" b="1" dirty="0" smtClean="0">
                <a:solidFill>
                  <a:schemeClr val="bg2"/>
                </a:solidFill>
              </a:rPr>
              <a:t>ЕDR</a:t>
            </a:r>
            <a:r>
              <a:rPr lang="ru-RU" b="1" dirty="0">
                <a:solidFill>
                  <a:schemeClr val="bg2"/>
                </a:solidFill>
              </a:rPr>
              <a:t>:</a:t>
            </a:r>
          </a:p>
          <a:p>
            <a:pPr marL="285750" indent="-285750" algn="just">
              <a:buClr>
                <a:srgbClr val="FFC000"/>
              </a:buClr>
              <a:buFont typeface="Wingdings" panose="05000000000000000000" pitchFamily="2" charset="2"/>
              <a:buChar char=""/>
            </a:pPr>
            <a:r>
              <a:rPr lang="ru-RU" dirty="0" smtClean="0">
                <a:solidFill>
                  <a:schemeClr val="bg2"/>
                </a:solidFill>
              </a:rPr>
              <a:t>осуществление </a:t>
            </a:r>
            <a:r>
              <a:rPr lang="ru-RU" dirty="0">
                <a:solidFill>
                  <a:schemeClr val="bg2"/>
                </a:solidFill>
              </a:rPr>
              <a:t>учета и перерегистрации владельцев акций, на которые депозитарный банк выпустил </a:t>
            </a:r>
            <a:r>
              <a:rPr lang="ru-RU" dirty="0" smtClean="0">
                <a:solidFill>
                  <a:schemeClr val="bg2"/>
                </a:solidFill>
              </a:rPr>
              <a:t>ЕDR</a:t>
            </a:r>
            <a:r>
              <a:rPr lang="ru-RU" dirty="0">
                <a:solidFill>
                  <a:schemeClr val="bg2"/>
                </a:solidFill>
              </a:rPr>
              <a:t>;</a:t>
            </a:r>
          </a:p>
          <a:p>
            <a:pPr marL="285750" indent="-285750" algn="just">
              <a:buClr>
                <a:srgbClr val="FFC000"/>
              </a:buClr>
              <a:buFont typeface="Wingdings" panose="05000000000000000000" pitchFamily="2" charset="2"/>
              <a:buChar char=""/>
            </a:pPr>
            <a:r>
              <a:rPr lang="ru-RU" dirty="0">
                <a:solidFill>
                  <a:schemeClr val="bg2"/>
                </a:solidFill>
              </a:rPr>
              <a:t>участие в переводе дивидендов;</a:t>
            </a:r>
          </a:p>
          <a:p>
            <a:pPr marL="285750" indent="-285750" algn="just">
              <a:buClr>
                <a:srgbClr val="FFC000"/>
              </a:buClr>
              <a:buFont typeface="Wingdings" panose="05000000000000000000" pitchFamily="2" charset="2"/>
              <a:buChar char=""/>
            </a:pPr>
            <a:r>
              <a:rPr lang="ru-RU" dirty="0">
                <a:solidFill>
                  <a:schemeClr val="bg2"/>
                </a:solidFill>
              </a:rPr>
              <a:t>регистрация себя самого в реестре </a:t>
            </a:r>
            <a:r>
              <a:rPr lang="ru-RU" dirty="0" smtClean="0">
                <a:solidFill>
                  <a:schemeClr val="bg2"/>
                </a:solidFill>
              </a:rPr>
              <a:t>АО в </a:t>
            </a:r>
            <a:r>
              <a:rPr lang="ru-RU" dirty="0">
                <a:solidFill>
                  <a:schemeClr val="bg2"/>
                </a:solidFill>
              </a:rPr>
              <a:t>качестве номинального держателя по акциям, на которые выпущены </a:t>
            </a:r>
            <a:r>
              <a:rPr lang="ru-RU" dirty="0" smtClean="0">
                <a:solidFill>
                  <a:schemeClr val="bg2"/>
                </a:solidFill>
              </a:rPr>
              <a:t>ДР.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58120" y="3308808"/>
            <a:ext cx="6315958" cy="3242821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chemeClr val="bg2"/>
                </a:solidFill>
              </a:rPr>
              <a:t>Функции банка-депозитария по </a:t>
            </a:r>
            <a:r>
              <a:rPr lang="ru-RU" b="1" dirty="0">
                <a:solidFill>
                  <a:schemeClr val="bg2"/>
                </a:solidFill>
              </a:rPr>
              <a:t>программе Е</a:t>
            </a:r>
            <a:r>
              <a:rPr lang="ru-RU" b="1" dirty="0" smtClean="0">
                <a:solidFill>
                  <a:schemeClr val="bg2"/>
                </a:solidFill>
              </a:rPr>
              <a:t>DR</a:t>
            </a:r>
            <a:r>
              <a:rPr lang="ru-RU" b="1" dirty="0">
                <a:solidFill>
                  <a:schemeClr val="bg2"/>
                </a:solidFill>
              </a:rPr>
              <a:t>:</a:t>
            </a: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"/>
            </a:pPr>
            <a:r>
              <a:rPr lang="ru-RU" dirty="0">
                <a:solidFill>
                  <a:schemeClr val="bg2"/>
                </a:solidFill>
              </a:rPr>
              <a:t>выпускает </a:t>
            </a:r>
            <a:r>
              <a:rPr lang="ru-RU" dirty="0" smtClean="0">
                <a:solidFill>
                  <a:schemeClr val="bg2"/>
                </a:solidFill>
              </a:rPr>
              <a:t>ДР на </a:t>
            </a:r>
            <a:r>
              <a:rPr lang="ru-RU" dirty="0">
                <a:solidFill>
                  <a:schemeClr val="bg2"/>
                </a:solidFill>
              </a:rPr>
              <a:t>депонированные </a:t>
            </a:r>
            <a:r>
              <a:rPr lang="ru-RU" dirty="0" smtClean="0">
                <a:solidFill>
                  <a:schemeClr val="bg2"/>
                </a:solidFill>
              </a:rPr>
              <a:t>ЦБ ин. </a:t>
            </a:r>
            <a:r>
              <a:rPr lang="ru-RU" dirty="0">
                <a:solidFill>
                  <a:schemeClr val="bg2"/>
                </a:solidFill>
              </a:rPr>
              <a:t>эмитента и </a:t>
            </a:r>
            <a:r>
              <a:rPr lang="ru-RU" dirty="0" smtClean="0">
                <a:solidFill>
                  <a:schemeClr val="bg2"/>
                </a:solidFill>
              </a:rPr>
              <a:t>осуществляет их </a:t>
            </a:r>
            <a:r>
              <a:rPr lang="ru-RU" dirty="0">
                <a:solidFill>
                  <a:schemeClr val="bg2"/>
                </a:solidFill>
              </a:rPr>
              <a:t>аннулирование;</a:t>
            </a: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"/>
            </a:pPr>
            <a:r>
              <a:rPr lang="ru-RU" dirty="0">
                <a:solidFill>
                  <a:schemeClr val="bg2"/>
                </a:solidFill>
              </a:rPr>
              <a:t>выступает агентом и </a:t>
            </a:r>
            <a:r>
              <a:rPr lang="ru-RU" dirty="0" smtClean="0">
                <a:solidFill>
                  <a:schemeClr val="bg2"/>
                </a:solidFill>
              </a:rPr>
              <a:t>регистратором;</a:t>
            </a:r>
            <a:endParaRPr lang="ru-RU" dirty="0">
              <a:solidFill>
                <a:schemeClr val="bg2"/>
              </a:solidFill>
            </a:endParaRP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"/>
            </a:pPr>
            <a:r>
              <a:rPr lang="ru-RU" dirty="0">
                <a:solidFill>
                  <a:schemeClr val="bg2"/>
                </a:solidFill>
              </a:rPr>
              <a:t>оказывает помощь </a:t>
            </a:r>
            <a:r>
              <a:rPr lang="ru-RU" dirty="0" smtClean="0">
                <a:solidFill>
                  <a:schemeClr val="bg2"/>
                </a:solidFill>
              </a:rPr>
              <a:t>ин. </a:t>
            </a:r>
            <a:r>
              <a:rPr lang="ru-RU" dirty="0">
                <a:solidFill>
                  <a:schemeClr val="bg2"/>
                </a:solidFill>
              </a:rPr>
              <a:t>компании-эмитенту в подготовке </a:t>
            </a:r>
            <a:r>
              <a:rPr lang="ru-RU" dirty="0" smtClean="0">
                <a:solidFill>
                  <a:schemeClr val="bg2"/>
                </a:solidFill>
              </a:rPr>
              <a:t>документов при </a:t>
            </a:r>
            <a:r>
              <a:rPr lang="ru-RU" dirty="0">
                <a:solidFill>
                  <a:schemeClr val="bg2"/>
                </a:solidFill>
              </a:rPr>
              <a:t>регистрации выпуска </a:t>
            </a:r>
            <a:r>
              <a:rPr lang="ru-RU" dirty="0" smtClean="0">
                <a:solidFill>
                  <a:schemeClr val="bg2"/>
                </a:solidFill>
              </a:rPr>
              <a:t>ДР;</a:t>
            </a:r>
            <a:endParaRPr lang="ru-RU" dirty="0">
              <a:solidFill>
                <a:schemeClr val="bg2"/>
              </a:solidFill>
            </a:endParaRP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"/>
            </a:pPr>
            <a:r>
              <a:rPr lang="ru-RU" dirty="0">
                <a:solidFill>
                  <a:schemeClr val="bg2"/>
                </a:solidFill>
              </a:rPr>
              <a:t>осуществляет информирование широкого круга участников </a:t>
            </a:r>
            <a:r>
              <a:rPr lang="ru-RU" dirty="0" smtClean="0">
                <a:solidFill>
                  <a:schemeClr val="bg2"/>
                </a:solidFill>
              </a:rPr>
              <a:t>РЦБ о </a:t>
            </a:r>
            <a:r>
              <a:rPr lang="ru-RU" dirty="0">
                <a:solidFill>
                  <a:schemeClr val="bg2"/>
                </a:solidFill>
              </a:rPr>
              <a:t>начале выпуска </a:t>
            </a:r>
            <a:r>
              <a:rPr lang="ru-RU" dirty="0" smtClean="0">
                <a:solidFill>
                  <a:schemeClr val="bg2"/>
                </a:solidFill>
              </a:rPr>
              <a:t>ДР;</a:t>
            </a: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"/>
            </a:pPr>
            <a:r>
              <a:rPr lang="ru-RU" dirty="0">
                <a:solidFill>
                  <a:schemeClr val="bg2"/>
                </a:solidFill>
              </a:rPr>
              <a:t>обобщив результаты голосования держателей </a:t>
            </a:r>
            <a:r>
              <a:rPr lang="ru-RU" dirty="0" smtClean="0">
                <a:solidFill>
                  <a:schemeClr val="bg2"/>
                </a:solidFill>
              </a:rPr>
              <a:t>ЕDR</a:t>
            </a:r>
            <a:r>
              <a:rPr lang="ru-RU" dirty="0">
                <a:solidFill>
                  <a:schemeClr val="bg2"/>
                </a:solidFill>
              </a:rPr>
              <a:t>, направляет их эмитенту, если инвестор имеет право собственности на голосующие </a:t>
            </a:r>
            <a:r>
              <a:rPr lang="ru-RU" dirty="0" smtClean="0">
                <a:solidFill>
                  <a:schemeClr val="bg2"/>
                </a:solidFill>
              </a:rPr>
              <a:t>акции.</a:t>
            </a:r>
            <a:endParaRPr lang="ru-RU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69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8157" y="441698"/>
            <a:ext cx="10840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ДР могут </a:t>
            </a:r>
            <a:r>
              <a:rPr lang="ru-RU" sz="2400" dirty="0"/>
              <a:t>быть выпущены, если инвесторов привлекают акции или облигации </a:t>
            </a:r>
            <a:r>
              <a:rPr lang="ru-RU" sz="2400" b="1" i="1" dirty="0"/>
              <a:t>иностранной </a:t>
            </a:r>
            <a:r>
              <a:rPr lang="ru-RU" sz="2400" b="1" i="1" dirty="0" smtClean="0"/>
              <a:t>компании</a:t>
            </a:r>
            <a:r>
              <a:rPr lang="ru-RU" sz="2400" dirty="0" smtClean="0"/>
              <a:t>. В </a:t>
            </a:r>
            <a:r>
              <a:rPr lang="ru-RU" sz="2400" dirty="0"/>
              <a:t>этом случае инвесторы поручают своим </a:t>
            </a:r>
            <a:r>
              <a:rPr lang="ru-RU" sz="2400" b="1" i="1" dirty="0"/>
              <a:t>брокерам</a:t>
            </a:r>
            <a:r>
              <a:rPr lang="ru-RU" sz="2400" dirty="0"/>
              <a:t> купить ценные бумаги интересующей их компании-эмитента. 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688157" y="1423447"/>
            <a:ext cx="10840824" cy="5316718"/>
          </a:xfrm>
          <a:prstGeom prst="horizontalScroll">
            <a:avLst>
              <a:gd name="adj" fmla="val 7835"/>
            </a:avLst>
          </a:prstGeom>
          <a:solidFill>
            <a:srgbClr val="3A003A"/>
          </a:solidFill>
          <a:ln w="19050">
            <a:solidFill>
              <a:srgbClr val="FFB7B7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200"/>
              </a:spcAft>
            </a:pPr>
            <a:r>
              <a:rPr lang="ru-RU" sz="2000" b="1" dirty="0">
                <a:solidFill>
                  <a:schemeClr val="bg2"/>
                </a:solidFill>
              </a:rPr>
              <a:t>Покупка депозитарных расписок выглядит следующим образом: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bg2"/>
                </a:solidFill>
              </a:rPr>
              <a:t>Инвестор дает </a:t>
            </a:r>
            <a:r>
              <a:rPr lang="ru-RU" sz="2000" i="1" u="sng" dirty="0">
                <a:solidFill>
                  <a:schemeClr val="bg2"/>
                </a:solidFill>
              </a:rPr>
              <a:t>поручение брокеру</a:t>
            </a:r>
            <a:r>
              <a:rPr lang="ru-RU" sz="2000" dirty="0">
                <a:solidFill>
                  <a:schemeClr val="bg2"/>
                </a:solidFill>
              </a:rPr>
              <a:t>, например в Англии, </a:t>
            </a:r>
            <a:r>
              <a:rPr lang="ru-RU" sz="2000" i="1" u="sng" dirty="0">
                <a:solidFill>
                  <a:schemeClr val="bg2"/>
                </a:solidFill>
              </a:rPr>
              <a:t>купить ДР</a:t>
            </a:r>
            <a:r>
              <a:rPr lang="ru-RU" sz="2000" dirty="0">
                <a:solidFill>
                  <a:schemeClr val="bg2"/>
                </a:solidFill>
              </a:rPr>
              <a:t>;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bg2"/>
                </a:solidFill>
              </a:rPr>
              <a:t>Брокер, работающий в Англии, дает распоряжение </a:t>
            </a:r>
            <a:r>
              <a:rPr lang="ru-RU" sz="2000" i="1" u="sng" dirty="0">
                <a:solidFill>
                  <a:schemeClr val="bg2"/>
                </a:solidFill>
              </a:rPr>
              <a:t>брокеру</a:t>
            </a:r>
            <a:r>
              <a:rPr lang="ru-RU" sz="2000" i="1" dirty="0">
                <a:solidFill>
                  <a:schemeClr val="bg2"/>
                </a:solidFill>
              </a:rPr>
              <a:t> страны местонахождения</a:t>
            </a:r>
            <a:r>
              <a:rPr lang="ru-RU" sz="2000" i="1" u="sng" dirty="0">
                <a:solidFill>
                  <a:schemeClr val="bg2"/>
                </a:solidFill>
              </a:rPr>
              <a:t> эмитента на покупку</a:t>
            </a:r>
            <a:r>
              <a:rPr lang="ru-RU" sz="2000" i="1" dirty="0">
                <a:solidFill>
                  <a:schemeClr val="bg2"/>
                </a:solidFill>
              </a:rPr>
              <a:t> эквивалентного количества ценных бумаг</a:t>
            </a:r>
            <a:r>
              <a:rPr lang="ru-RU" sz="2000" dirty="0">
                <a:solidFill>
                  <a:schemeClr val="bg2"/>
                </a:solidFill>
              </a:rPr>
              <a:t>;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bg2"/>
                </a:solidFill>
              </a:rPr>
              <a:t>Брокер, работающий на фондовом рынке страны компании-эмитента, </a:t>
            </a:r>
            <a:r>
              <a:rPr lang="ru-RU" sz="2000" i="1" u="sng" dirty="0">
                <a:solidFill>
                  <a:schemeClr val="bg2"/>
                </a:solidFill>
              </a:rPr>
              <a:t>покупает ценные бумаги</a:t>
            </a:r>
            <a:r>
              <a:rPr lang="ru-RU" sz="2000" i="1" dirty="0">
                <a:solidFill>
                  <a:schemeClr val="bg2"/>
                </a:solidFill>
              </a:rPr>
              <a:t> данной компании на фондовом рынке своей страны</a:t>
            </a:r>
            <a:r>
              <a:rPr lang="ru-RU" sz="2000" dirty="0">
                <a:solidFill>
                  <a:schemeClr val="bg2"/>
                </a:solidFill>
              </a:rPr>
              <a:t>;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dirty="0">
                <a:solidFill>
                  <a:schemeClr val="bg2"/>
                </a:solidFill>
              </a:rPr>
              <a:t>Ценные бумаги поступают в </a:t>
            </a:r>
            <a:r>
              <a:rPr lang="ru-RU" sz="2000" i="1" u="sng" dirty="0" smtClean="0">
                <a:solidFill>
                  <a:schemeClr val="bg2"/>
                </a:solidFill>
              </a:rPr>
              <a:t>банк-</a:t>
            </a:r>
            <a:r>
              <a:rPr lang="ru-RU" sz="2000" i="1" u="sng" dirty="0" err="1" smtClean="0">
                <a:solidFill>
                  <a:schemeClr val="bg2"/>
                </a:solidFill>
              </a:rPr>
              <a:t>кастодиан</a:t>
            </a:r>
            <a:r>
              <a:rPr lang="ru-RU" sz="2000" dirty="0" smtClean="0">
                <a:solidFill>
                  <a:schemeClr val="bg2"/>
                </a:solidFill>
              </a:rPr>
              <a:t>;</a:t>
            </a:r>
            <a:endParaRPr lang="ru-RU" sz="2000" dirty="0">
              <a:solidFill>
                <a:schemeClr val="bg2"/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2"/>
                </a:solidFill>
              </a:rPr>
              <a:t>Банк-</a:t>
            </a:r>
            <a:r>
              <a:rPr lang="ru-RU" sz="2000" dirty="0" err="1" smtClean="0">
                <a:solidFill>
                  <a:schemeClr val="bg2"/>
                </a:solidFill>
              </a:rPr>
              <a:t>кастодиан</a:t>
            </a:r>
            <a:r>
              <a:rPr lang="ru-RU" sz="2000" dirty="0" smtClean="0">
                <a:solidFill>
                  <a:schemeClr val="bg2"/>
                </a:solidFill>
              </a:rPr>
              <a:t> </a:t>
            </a:r>
            <a:r>
              <a:rPr lang="ru-RU" sz="2000" dirty="0">
                <a:solidFill>
                  <a:schemeClr val="bg2"/>
                </a:solidFill>
              </a:rPr>
              <a:t>записывает данные </a:t>
            </a:r>
            <a:r>
              <a:rPr lang="ru-RU" sz="2000" i="1" u="sng" dirty="0">
                <a:solidFill>
                  <a:schemeClr val="bg2"/>
                </a:solidFill>
              </a:rPr>
              <a:t>ценные бумаги на счет банка, выпускающего ДР</a:t>
            </a:r>
            <a:r>
              <a:rPr lang="ru-RU" sz="2000" dirty="0">
                <a:solidFill>
                  <a:schemeClr val="bg2"/>
                </a:solidFill>
              </a:rPr>
              <a:t>;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i="1" u="sng" dirty="0">
                <a:solidFill>
                  <a:schemeClr val="bg2"/>
                </a:solidFill>
              </a:rPr>
              <a:t>Банк-депозитарий</a:t>
            </a:r>
            <a:r>
              <a:rPr lang="ru-RU" sz="2000" i="1" dirty="0">
                <a:solidFill>
                  <a:schemeClr val="bg2"/>
                </a:solidFill>
              </a:rPr>
              <a:t> выпускает ЕDR</a:t>
            </a:r>
            <a:r>
              <a:rPr lang="ru-RU" sz="2000" dirty="0">
                <a:solidFill>
                  <a:schemeClr val="bg2"/>
                </a:solidFill>
              </a:rPr>
              <a:t>, которые доставляются британскому брокеру через </a:t>
            </a:r>
            <a:r>
              <a:rPr lang="ru-RU" sz="2000" i="1" dirty="0">
                <a:solidFill>
                  <a:schemeClr val="bg2"/>
                </a:solidFill>
              </a:rPr>
              <a:t>регистрационно-клиринговый центр</a:t>
            </a:r>
            <a:r>
              <a:rPr lang="ru-RU" sz="2000" dirty="0">
                <a:solidFill>
                  <a:schemeClr val="bg2"/>
                </a:solidFill>
              </a:rPr>
              <a:t>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i="1" u="sng" dirty="0">
                <a:solidFill>
                  <a:schemeClr val="bg2"/>
                </a:solidFill>
              </a:rPr>
              <a:t>Регистрационно-клиринговый</a:t>
            </a:r>
            <a:r>
              <a:rPr lang="ru-RU" sz="2000" i="1" dirty="0">
                <a:solidFill>
                  <a:schemeClr val="bg2"/>
                </a:solidFill>
              </a:rPr>
              <a:t> центр записывает ДР на счет брокера </a:t>
            </a:r>
            <a:r>
              <a:rPr lang="ru-RU" sz="2000" dirty="0">
                <a:solidFill>
                  <a:schemeClr val="bg2"/>
                </a:solidFill>
              </a:rPr>
              <a:t>для дальнейшей продажи инвестору.</a:t>
            </a:r>
          </a:p>
        </p:txBody>
      </p:sp>
    </p:spTree>
    <p:extLst>
      <p:ext uri="{BB962C8B-B14F-4D97-AF65-F5344CB8AC3E}">
        <p14:creationId xmlns:p14="http://schemas.microsoft.com/office/powerpoint/2010/main" val="227631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5799" y="380770"/>
            <a:ext cx="5603033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 smtClean="0">
                <a:solidFill>
                  <a:srgbClr val="0C0931"/>
                </a:solidFill>
              </a:rPr>
              <a:t>Источники: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studme.org</a:t>
            </a:r>
            <a:endParaRPr lang="ru-RU" sz="2400" b="1" dirty="0" smtClean="0">
              <a:solidFill>
                <a:srgbClr val="0C09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allfi.biz</a:t>
            </a:r>
            <a:endParaRPr lang="ru-RU" sz="2400" b="1" dirty="0" smtClean="0">
              <a:solidFill>
                <a:srgbClr val="0C09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economics.studio</a:t>
            </a:r>
            <a:endParaRPr lang="ru-RU" sz="2400" b="1" dirty="0" smtClean="0">
              <a:solidFill>
                <a:srgbClr val="0C09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ru.routestofinance.com</a:t>
            </a:r>
            <a:endParaRPr lang="ru-RU" sz="2400" b="1" dirty="0" smtClean="0">
              <a:solidFill>
                <a:srgbClr val="0C09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</a:t>
            </a: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www.elitarium.ru</a:t>
            </a:r>
            <a:endParaRPr lang="ru-RU" sz="2400" b="1" dirty="0" smtClean="0">
              <a:solidFill>
                <a:srgbClr val="0C09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400" b="1" dirty="0">
              <a:solidFill>
                <a:srgbClr val="0C09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6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Другая 75">
      <a:dk1>
        <a:srgbClr val="00003A"/>
      </a:dk1>
      <a:lt1>
        <a:srgbClr val="0D1B37"/>
      </a:lt1>
      <a:dk2>
        <a:srgbClr val="FFFFFF"/>
      </a:dk2>
      <a:lt2>
        <a:srgbClr val="FFFFFF"/>
      </a:lt2>
      <a:accent1>
        <a:srgbClr val="FFFFFF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522</TotalTime>
  <Words>819</Words>
  <Application>Microsoft Office PowerPoint</Application>
  <PresentationFormat>Произвольный</PresentationFormat>
  <Paragraphs>67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Badge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Международные долговые ценные бумаги: иностранные облигации и еврооблигации</dc:title>
  <dc:creator>Windows User</dc:creator>
  <cp:lastModifiedBy>user</cp:lastModifiedBy>
  <cp:revision>59</cp:revision>
  <dcterms:created xsi:type="dcterms:W3CDTF">2019-09-25T16:59:15Z</dcterms:created>
  <dcterms:modified xsi:type="dcterms:W3CDTF">2019-10-26T04:49:16Z</dcterms:modified>
</cp:coreProperties>
</file>